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6"/>
  </p:notesMasterIdLst>
  <p:sldIdLst>
    <p:sldId id="266" r:id="rId2"/>
    <p:sldId id="267" r:id="rId3"/>
    <p:sldId id="268" r:id="rId4"/>
    <p:sldId id="269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[ts(a+f)]xml" id="{1CBB245F-96E6-D446-9B3B-F708F4FB2AF6}">
          <p14:sldIdLst>
            <p14:sldId id="266"/>
            <p14:sldId id="267"/>
            <p14:sldId id="268"/>
            <p14:sldId id="269"/>
          </p14:sldIdLst>
        </p14:section>
        <p14:section name="misc" id="{8AD8F71C-D0CE-9842-8B9A-60FA634140E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7"/>
  </p:normalViewPr>
  <p:slideViewPr>
    <p:cSldViewPr snapToGrid="0">
      <p:cViewPr varScale="1">
        <p:scale>
          <a:sx n="173" d="100"/>
          <a:sy n="173" d="100"/>
        </p:scale>
        <p:origin x="208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1.09165.pdf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d2b4d434e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d2b4d434e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967aecb96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194" name="Google Shape;194;g23967aecb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dd2b4d434e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dd2b4d434e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fd10a32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fd10a32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chrome-extension://oemmndcbldboiebfnladdacbdfmadadm/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https://arxiv.org/pdf/2201.09165.pdf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</a:rPr>
              <a:t>A PRE-TRAINED AUDIO-VISUAL TRANSFORMER FOR EMOTION RECOGNITION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</a:rPr>
              <a:t>Combine X_V and X_A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d2b4d434e_0_1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74" name="Google Shape;74;g1dd2b4d434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9deb6b90c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84" name="Google Shape;84;g229deb6b9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20073d42e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92" name="Google Shape;92;g2420073d4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203c0ad6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108" name="Google Shape;108;g24203c0ad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9e2615268_0_8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can be before or after classification</a:t>
            </a:r>
            <a:endParaRPr/>
          </a:p>
        </p:txBody>
      </p:sp>
      <p:sp>
        <p:nvSpPr>
          <p:cNvPr id="134" name="Google Shape;134;g229e261526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6e3dba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26e3dba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For Fusion method, we will use contextual bimodal attention fusion method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We will perform classification task using Bayesian Neural network to achieve interpretability by capturing uncertainty in our prediction</a:t>
            </a:r>
            <a:endParaRPr sz="10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○"/>
              <a:defRPr sz="1400" b="1"/>
            </a:lvl2pPr>
            <a:lvl3pPr marL="1371600" lvl="2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■"/>
              <a:defRPr sz="1400" b="1"/>
            </a:lvl3pPr>
            <a:lvl4pPr marL="1828800" lvl="3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  <a:defRPr sz="1400" b="1"/>
            </a:lvl4pPr>
            <a:lvl5pPr marL="2286000" lvl="4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○"/>
              <a:defRPr sz="1400" b="1"/>
            </a:lvl5pPr>
            <a:lvl6pPr marL="2743200" lvl="5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marL="3200400" lvl="6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marL="3657600" lvl="7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marL="4114800" lvl="8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marL="1371600" lvl="2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marL="1828800" lvl="3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marL="2286000" lvl="4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marL="2743200" lvl="5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marL="3200400" lvl="6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marL="3657600" lvl="7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marL="4114800" lvl="8" indent="-279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4500563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0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finance.yahoo.com/quote/VOO/history?p=VOO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deering.com/research/opensmile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B6D33F-0702-9D48-F93F-C777DC5D7F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B2E15C-700F-38B6-38A0-72408CCFE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53488-DA4F-3CAA-D677-CB75916D429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65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1468"/>
          <a:stretch/>
        </p:blipFill>
        <p:spPr>
          <a:xfrm>
            <a:off x="577550" y="660925"/>
            <a:ext cx="3776875" cy="279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3475" y="660925"/>
            <a:ext cx="3776875" cy="284035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/>
          <p:nvPr/>
        </p:nvSpPr>
        <p:spPr>
          <a:xfrm>
            <a:off x="3718000" y="800300"/>
            <a:ext cx="466800" cy="283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/>
          <p:nvPr/>
        </p:nvSpPr>
        <p:spPr>
          <a:xfrm>
            <a:off x="3167850" y="1569575"/>
            <a:ext cx="466800" cy="283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9"/>
          <p:cNvSpPr/>
          <p:nvPr/>
        </p:nvSpPr>
        <p:spPr>
          <a:xfrm>
            <a:off x="7699125" y="800300"/>
            <a:ext cx="466800" cy="283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9"/>
          <p:cNvSpPr/>
          <p:nvPr/>
        </p:nvSpPr>
        <p:spPr>
          <a:xfrm>
            <a:off x="7232325" y="1286075"/>
            <a:ext cx="466800" cy="283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1840788" y="325100"/>
            <a:ext cx="125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&lt;CREMA-D&gt;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6041622" y="325100"/>
            <a:ext cx="1190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&lt;MSP-T&gt;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3359525" y="788150"/>
            <a:ext cx="466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Pitch</a:t>
            </a:r>
            <a:endParaRPr sz="800"/>
          </a:p>
        </p:txBody>
      </p:sp>
      <p:sp>
        <p:nvSpPr>
          <p:cNvPr id="103" name="Google Shape;103;p19"/>
          <p:cNvSpPr txBox="1"/>
          <p:nvPr/>
        </p:nvSpPr>
        <p:spPr>
          <a:xfrm>
            <a:off x="7316850" y="788150"/>
            <a:ext cx="466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Pitch</a:t>
            </a:r>
            <a:endParaRPr sz="800"/>
          </a:p>
        </p:txBody>
      </p:sp>
      <p:sp>
        <p:nvSpPr>
          <p:cNvPr id="104" name="Google Shape;104;p19"/>
          <p:cNvSpPr txBox="1"/>
          <p:nvPr/>
        </p:nvSpPr>
        <p:spPr>
          <a:xfrm>
            <a:off x="2600925" y="1501425"/>
            <a:ext cx="692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Formants</a:t>
            </a:r>
            <a:endParaRPr sz="800"/>
          </a:p>
        </p:txBody>
      </p:sp>
      <p:sp>
        <p:nvSpPr>
          <p:cNvPr id="105" name="Google Shape;105;p19"/>
          <p:cNvSpPr txBox="1"/>
          <p:nvPr/>
        </p:nvSpPr>
        <p:spPr>
          <a:xfrm>
            <a:off x="6659275" y="1273925"/>
            <a:ext cx="692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Formants</a:t>
            </a:r>
            <a:endParaRPr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3963463" y="2748600"/>
            <a:ext cx="125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&lt;CREMA-D&gt;</a:t>
            </a:r>
            <a:endParaRPr/>
          </a:p>
        </p:txBody>
      </p:sp>
      <p:sp>
        <p:nvSpPr>
          <p:cNvPr id="111" name="Google Shape;111;p20"/>
          <p:cNvSpPr txBox="1"/>
          <p:nvPr/>
        </p:nvSpPr>
        <p:spPr>
          <a:xfrm>
            <a:off x="4070125" y="135925"/>
            <a:ext cx="103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&lt;MSP-T&gt;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00" y="3230975"/>
            <a:ext cx="1216501" cy="12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3550" y="3230975"/>
            <a:ext cx="1470768" cy="12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6962" y="3230975"/>
            <a:ext cx="1432040" cy="12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41652" y="3231418"/>
            <a:ext cx="1432039" cy="1242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76339" y="3230975"/>
            <a:ext cx="1551386" cy="1242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71775" y="3231425"/>
            <a:ext cx="1295801" cy="12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17075" y="612075"/>
            <a:ext cx="1470775" cy="1757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28276" y="612075"/>
            <a:ext cx="1470775" cy="17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478300" y="624513"/>
            <a:ext cx="1366599" cy="175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955375" y="593563"/>
            <a:ext cx="1366600" cy="181893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1917323" y="2371650"/>
            <a:ext cx="842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Neutral</a:t>
            </a:r>
            <a:endParaRPr sz="1200"/>
          </a:p>
        </p:txBody>
      </p:sp>
      <p:sp>
        <p:nvSpPr>
          <p:cNvPr id="123" name="Google Shape;123;p20"/>
          <p:cNvSpPr txBox="1"/>
          <p:nvPr/>
        </p:nvSpPr>
        <p:spPr>
          <a:xfrm>
            <a:off x="368298" y="4473250"/>
            <a:ext cx="842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Neutral</a:t>
            </a:r>
            <a:endParaRPr sz="1200"/>
          </a:p>
        </p:txBody>
      </p:sp>
      <p:sp>
        <p:nvSpPr>
          <p:cNvPr id="124" name="Google Shape;124;p20"/>
          <p:cNvSpPr txBox="1"/>
          <p:nvPr/>
        </p:nvSpPr>
        <p:spPr>
          <a:xfrm>
            <a:off x="3770774" y="2371650"/>
            <a:ext cx="66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Happy</a:t>
            </a:r>
            <a:endParaRPr sz="1200"/>
          </a:p>
        </p:txBody>
      </p:sp>
      <p:sp>
        <p:nvSpPr>
          <p:cNvPr id="125" name="Google Shape;125;p20"/>
          <p:cNvSpPr txBox="1"/>
          <p:nvPr/>
        </p:nvSpPr>
        <p:spPr>
          <a:xfrm>
            <a:off x="1838025" y="4473250"/>
            <a:ext cx="66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Happy</a:t>
            </a:r>
            <a:endParaRPr sz="1200"/>
          </a:p>
        </p:txBody>
      </p:sp>
      <p:sp>
        <p:nvSpPr>
          <p:cNvPr id="126" name="Google Shape;126;p20"/>
          <p:cNvSpPr txBox="1"/>
          <p:nvPr/>
        </p:nvSpPr>
        <p:spPr>
          <a:xfrm>
            <a:off x="5367898" y="2371650"/>
            <a:ext cx="842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Angry</a:t>
            </a:r>
            <a:endParaRPr sz="1200"/>
          </a:p>
        </p:txBody>
      </p:sp>
      <p:sp>
        <p:nvSpPr>
          <p:cNvPr id="127" name="Google Shape;127;p20"/>
          <p:cNvSpPr txBox="1"/>
          <p:nvPr/>
        </p:nvSpPr>
        <p:spPr>
          <a:xfrm>
            <a:off x="3404475" y="4473250"/>
            <a:ext cx="66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Angry</a:t>
            </a:r>
            <a:endParaRPr sz="1200"/>
          </a:p>
        </p:txBody>
      </p:sp>
      <p:sp>
        <p:nvSpPr>
          <p:cNvPr id="128" name="Google Shape;128;p20"/>
          <p:cNvSpPr txBox="1"/>
          <p:nvPr/>
        </p:nvSpPr>
        <p:spPr>
          <a:xfrm>
            <a:off x="6926399" y="2371650"/>
            <a:ext cx="470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Sad</a:t>
            </a:r>
            <a:endParaRPr sz="1200"/>
          </a:p>
        </p:txBody>
      </p:sp>
      <p:sp>
        <p:nvSpPr>
          <p:cNvPr id="129" name="Google Shape;129;p20"/>
          <p:cNvSpPr txBox="1"/>
          <p:nvPr/>
        </p:nvSpPr>
        <p:spPr>
          <a:xfrm>
            <a:off x="5028374" y="4473250"/>
            <a:ext cx="470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Sad</a:t>
            </a:r>
            <a:endParaRPr sz="1200"/>
          </a:p>
        </p:txBody>
      </p:sp>
      <p:sp>
        <p:nvSpPr>
          <p:cNvPr id="130" name="Google Shape;130;p20"/>
          <p:cNvSpPr txBox="1"/>
          <p:nvPr/>
        </p:nvSpPr>
        <p:spPr>
          <a:xfrm>
            <a:off x="6461988" y="4473250"/>
            <a:ext cx="782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Disgust</a:t>
            </a:r>
            <a:endParaRPr sz="1200"/>
          </a:p>
        </p:txBody>
      </p:sp>
      <p:sp>
        <p:nvSpPr>
          <p:cNvPr id="131" name="Google Shape;131;p20"/>
          <p:cNvSpPr txBox="1"/>
          <p:nvPr/>
        </p:nvSpPr>
        <p:spPr>
          <a:xfrm>
            <a:off x="8205297" y="4473250"/>
            <a:ext cx="572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Fear</a:t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>
            <a:off x="5984325" y="418675"/>
            <a:ext cx="1876800" cy="715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835" y="2868225"/>
            <a:ext cx="2717065" cy="188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l="59897" b="16853"/>
          <a:stretch/>
        </p:blipFill>
        <p:spPr>
          <a:xfrm>
            <a:off x="5193625" y="4065938"/>
            <a:ext cx="684201" cy="68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 rotWithShape="1">
          <a:blip r:embed="rId5">
            <a:alphaModFix/>
          </a:blip>
          <a:srcRect l="69608"/>
          <a:stretch/>
        </p:blipFill>
        <p:spPr>
          <a:xfrm>
            <a:off x="5694501" y="3729675"/>
            <a:ext cx="684203" cy="7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 rotWithShape="1">
          <a:blip r:embed="rId5">
            <a:alphaModFix/>
          </a:blip>
          <a:srcRect r="64802"/>
          <a:stretch/>
        </p:blipFill>
        <p:spPr>
          <a:xfrm>
            <a:off x="6236974" y="4065950"/>
            <a:ext cx="684199" cy="68381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5945250" y="4732725"/>
            <a:ext cx="53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Video </a:t>
            </a:r>
            <a:endParaRPr sz="800"/>
          </a:p>
        </p:txBody>
      </p:sp>
      <p:sp>
        <p:nvSpPr>
          <p:cNvPr id="142" name="Google Shape;142;p21"/>
          <p:cNvSpPr/>
          <p:nvPr/>
        </p:nvSpPr>
        <p:spPr>
          <a:xfrm rot="5400000">
            <a:off x="4289517" y="2274986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21"/>
          <p:cNvSpPr/>
          <p:nvPr/>
        </p:nvSpPr>
        <p:spPr>
          <a:xfrm rot="5400000">
            <a:off x="5986817" y="3398261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3442900" y="1829425"/>
            <a:ext cx="2098500" cy="296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 Norm</a:t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 rot="5400000">
            <a:off x="4289517" y="1486598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768050" y="1052000"/>
            <a:ext cx="1338900" cy="296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LeakyReLU</a:t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 rot="5400000">
            <a:off x="4289505" y="709173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3768038" y="274575"/>
            <a:ext cx="1338900" cy="296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NN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193625" y="2835800"/>
            <a:ext cx="2098500" cy="408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Feature Extraction</a:t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4234850" y="3017575"/>
            <a:ext cx="405300" cy="1917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1"/>
          <p:cNvSpPr/>
          <p:nvPr/>
        </p:nvSpPr>
        <p:spPr>
          <a:xfrm rot="8100259">
            <a:off x="2985466" y="2378496"/>
            <a:ext cx="507042" cy="204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2" name="Google Shape;152;p21"/>
          <p:cNvSpPr/>
          <p:nvPr/>
        </p:nvSpPr>
        <p:spPr>
          <a:xfrm rot="2700259">
            <a:off x="5382466" y="2378484"/>
            <a:ext cx="507042" cy="204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53" name="Google Shape;153;p21"/>
          <p:cNvCxnSpPr/>
          <p:nvPr/>
        </p:nvCxnSpPr>
        <p:spPr>
          <a:xfrm>
            <a:off x="5393600" y="741925"/>
            <a:ext cx="45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1"/>
          <p:cNvSpPr txBox="1"/>
          <p:nvPr/>
        </p:nvSpPr>
        <p:spPr>
          <a:xfrm>
            <a:off x="5926425" y="453325"/>
            <a:ext cx="1992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&lt;Adding Explainability&gt;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Cross modal interaction diagnose via EMAP</a:t>
            </a:r>
            <a:endParaRPr sz="1000"/>
          </a:p>
        </p:txBody>
      </p:sp>
      <p:sp>
        <p:nvSpPr>
          <p:cNvPr id="155" name="Google Shape;155;p21"/>
          <p:cNvSpPr/>
          <p:nvPr/>
        </p:nvSpPr>
        <p:spPr>
          <a:xfrm rot="5400000">
            <a:off x="1682592" y="2378498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6" name="Google Shape;156;p21"/>
          <p:cNvSpPr/>
          <p:nvPr/>
        </p:nvSpPr>
        <p:spPr>
          <a:xfrm rot="5400000">
            <a:off x="7041967" y="2405386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834275" y="1604750"/>
            <a:ext cx="1992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&lt;Adding Interpretability&gt;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SincNet Filter Analysis </a:t>
            </a:r>
            <a:endParaRPr sz="1000"/>
          </a:p>
        </p:txBody>
      </p:sp>
      <p:sp>
        <p:nvSpPr>
          <p:cNvPr id="158" name="Google Shape;158;p21"/>
          <p:cNvSpPr/>
          <p:nvPr/>
        </p:nvSpPr>
        <p:spPr>
          <a:xfrm>
            <a:off x="892175" y="1493138"/>
            <a:ext cx="1876800" cy="715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>
            <a:off x="6375700" y="1493138"/>
            <a:ext cx="1876800" cy="715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6361750" y="1527800"/>
            <a:ext cx="1876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&lt;Adding Explainability&gt;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Visual Explanation via GradCAM</a:t>
            </a:r>
            <a:endParaRPr sz="1000"/>
          </a:p>
        </p:txBody>
      </p:sp>
      <p:sp>
        <p:nvSpPr>
          <p:cNvPr id="161" name="Google Shape;161;p21"/>
          <p:cNvSpPr txBox="1"/>
          <p:nvPr/>
        </p:nvSpPr>
        <p:spPr>
          <a:xfrm>
            <a:off x="4041488" y="3254138"/>
            <a:ext cx="792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/>
              <a:t>Fusion</a:t>
            </a:r>
            <a:endParaRPr sz="1000" b="1"/>
          </a:p>
        </p:txBody>
      </p:sp>
      <p:sp>
        <p:nvSpPr>
          <p:cNvPr id="162" name="Google Shape;162;p21"/>
          <p:cNvSpPr txBox="1"/>
          <p:nvPr/>
        </p:nvSpPr>
        <p:spPr>
          <a:xfrm>
            <a:off x="6684750" y="3648500"/>
            <a:ext cx="251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/>
              <a:t>IF: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EMAP score is higher than threshold, 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Take bimodal prediction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/>
              <a:t>ELSE: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Take more confident unimodal prediction</a:t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 idx="4294967295"/>
          </p:nvPr>
        </p:nvSpPr>
        <p:spPr>
          <a:xfrm>
            <a:off x="0" y="467075"/>
            <a:ext cx="9144000" cy="9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 - preprocessing</a:t>
            </a:r>
            <a:endParaRPr dirty="0"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180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962900"/>
            <a:ext cx="9144002" cy="1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775" y="3026325"/>
            <a:ext cx="1999102" cy="149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83500" y="3026325"/>
            <a:ext cx="702694" cy="800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97000" y="3282949"/>
            <a:ext cx="702694" cy="800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71156" y="3705970"/>
            <a:ext cx="702694" cy="800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53325" y="3102525"/>
            <a:ext cx="902066" cy="747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436779" y="3348672"/>
            <a:ext cx="902066" cy="74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824960" y="3662006"/>
            <a:ext cx="902066" cy="74789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1275450" y="4562700"/>
            <a:ext cx="135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&lt;Video&gt;</a:t>
            </a:r>
            <a:endParaRPr/>
          </a:p>
        </p:txBody>
      </p:sp>
      <p:sp>
        <p:nvSpPr>
          <p:cNvPr id="178" name="Google Shape;178;p22"/>
          <p:cNvSpPr txBox="1"/>
          <p:nvPr/>
        </p:nvSpPr>
        <p:spPr>
          <a:xfrm>
            <a:off x="4270550" y="4525650"/>
            <a:ext cx="163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&lt;Image frames&gt;</a:t>
            </a:r>
            <a:endParaRPr/>
          </a:p>
        </p:txBody>
      </p:sp>
      <p:sp>
        <p:nvSpPr>
          <p:cNvPr id="179" name="Google Shape;179;p22"/>
          <p:cNvSpPr txBox="1"/>
          <p:nvPr/>
        </p:nvSpPr>
        <p:spPr>
          <a:xfrm>
            <a:off x="7128450" y="4534363"/>
            <a:ext cx="163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&lt;Crop Faces&gt;</a:t>
            </a:r>
            <a:endParaRPr/>
          </a:p>
        </p:txBody>
      </p:sp>
      <p:sp>
        <p:nvSpPr>
          <p:cNvPr id="180" name="Google Shape;180;p22"/>
          <p:cNvSpPr/>
          <p:nvPr/>
        </p:nvSpPr>
        <p:spPr>
          <a:xfrm rot="10800000">
            <a:off x="3320605" y="3673823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1" name="Google Shape;181;p22"/>
          <p:cNvSpPr/>
          <p:nvPr/>
        </p:nvSpPr>
        <p:spPr>
          <a:xfrm rot="10800000">
            <a:off x="6514030" y="3673823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15866" y="1475475"/>
            <a:ext cx="2643575" cy="6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2"/>
          <p:cNvSpPr txBox="1"/>
          <p:nvPr/>
        </p:nvSpPr>
        <p:spPr>
          <a:xfrm>
            <a:off x="1062363" y="2171550"/>
            <a:ext cx="135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&lt;Audio&gt;</a:t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 rot="10800000">
            <a:off x="3320605" y="1713973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5" name="Google Shape;185;p22"/>
          <p:cNvPicPr preferRelativeResize="0"/>
          <p:nvPr/>
        </p:nvPicPr>
        <p:blipFill rotWithShape="1">
          <a:blip r:embed="rId12">
            <a:alphaModFix/>
          </a:blip>
          <a:srcRect l="7228" r="24381"/>
          <a:stretch/>
        </p:blipFill>
        <p:spPr>
          <a:xfrm>
            <a:off x="4053325" y="1423975"/>
            <a:ext cx="1808024" cy="6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4053288" y="2161525"/>
            <a:ext cx="180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&lt;Crop Silence&gt;</a:t>
            </a:r>
            <a:endParaRPr/>
          </a:p>
        </p:txBody>
      </p:sp>
      <p:sp>
        <p:nvSpPr>
          <p:cNvPr id="187" name="Google Shape;187;p22"/>
          <p:cNvSpPr/>
          <p:nvPr/>
        </p:nvSpPr>
        <p:spPr>
          <a:xfrm rot="10800000">
            <a:off x="6514030" y="1661048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8" name="Google Shape;188;p22"/>
          <p:cNvPicPr preferRelativeResize="0"/>
          <p:nvPr/>
        </p:nvPicPr>
        <p:blipFill rotWithShape="1">
          <a:blip r:embed="rId12">
            <a:alphaModFix/>
          </a:blip>
          <a:srcRect l="7228" r="24381"/>
          <a:stretch/>
        </p:blipFill>
        <p:spPr>
          <a:xfrm>
            <a:off x="7052750" y="1291550"/>
            <a:ext cx="1350599" cy="50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 rotWithShape="1">
          <a:blip r:embed="rId12">
            <a:alphaModFix/>
          </a:blip>
          <a:srcRect l="7228" r="24381"/>
          <a:stretch/>
        </p:blipFill>
        <p:spPr>
          <a:xfrm>
            <a:off x="7205150" y="1443950"/>
            <a:ext cx="1350599" cy="50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 rotWithShape="1">
          <a:blip r:embed="rId12">
            <a:alphaModFix/>
          </a:blip>
          <a:srcRect l="7228" r="24381"/>
          <a:stretch/>
        </p:blipFill>
        <p:spPr>
          <a:xfrm>
            <a:off x="7357550" y="1596350"/>
            <a:ext cx="1350599" cy="50895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 txBox="1"/>
          <p:nvPr/>
        </p:nvSpPr>
        <p:spPr>
          <a:xfrm>
            <a:off x="6727400" y="2128675"/>
            <a:ext cx="237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&lt;Shared Fixed Length&gt;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/>
          <p:nvPr/>
        </p:nvSpPr>
        <p:spPr>
          <a:xfrm>
            <a:off x="6825150" y="2168259"/>
            <a:ext cx="1442100" cy="540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Cross modal interaction diagnose via EMAP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t="55323"/>
          <a:stretch/>
        </p:blipFill>
        <p:spPr>
          <a:xfrm>
            <a:off x="378100" y="1052125"/>
            <a:ext cx="2307562" cy="7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/>
        </p:nvSpPr>
        <p:spPr>
          <a:xfrm>
            <a:off x="810100" y="4677125"/>
            <a:ext cx="53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Video </a:t>
            </a:r>
            <a:endParaRPr sz="800"/>
          </a:p>
        </p:txBody>
      </p:sp>
      <p:sp>
        <p:nvSpPr>
          <p:cNvPr id="199" name="Google Shape;199;p23"/>
          <p:cNvSpPr/>
          <p:nvPr/>
        </p:nvSpPr>
        <p:spPr>
          <a:xfrm>
            <a:off x="2380838" y="3182975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3"/>
          <p:cNvSpPr/>
          <p:nvPr/>
        </p:nvSpPr>
        <p:spPr>
          <a:xfrm rot="8100259">
            <a:off x="4503603" y="2935696"/>
            <a:ext cx="507042" cy="204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1" name="Google Shape;201;p23"/>
          <p:cNvSpPr/>
          <p:nvPr/>
        </p:nvSpPr>
        <p:spPr>
          <a:xfrm rot="-8099482">
            <a:off x="4503588" y="1662036"/>
            <a:ext cx="507080" cy="2043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02" name="Google Shape;202;p23"/>
          <p:cNvCxnSpPr/>
          <p:nvPr/>
        </p:nvCxnSpPr>
        <p:spPr>
          <a:xfrm>
            <a:off x="4161750" y="742050"/>
            <a:ext cx="82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23"/>
          <p:cNvSpPr/>
          <p:nvPr/>
        </p:nvSpPr>
        <p:spPr>
          <a:xfrm rot="10800000">
            <a:off x="2004867" y="3932486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23"/>
          <p:cNvSpPr/>
          <p:nvPr/>
        </p:nvSpPr>
        <p:spPr>
          <a:xfrm rot="10800000">
            <a:off x="6212380" y="2336248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7081100" y="314750"/>
            <a:ext cx="1876800" cy="715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&lt;Adding Interpretability&gt;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SincNet Filter Analysis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1489350" y="742038"/>
            <a:ext cx="532800" cy="4080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325" y="3197425"/>
            <a:ext cx="702694" cy="800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4825" y="3454049"/>
            <a:ext cx="702694" cy="800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8981" y="3877070"/>
            <a:ext cx="702694" cy="80005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/>
          <p:nvPr/>
        </p:nvSpPr>
        <p:spPr>
          <a:xfrm>
            <a:off x="5137800" y="1609076"/>
            <a:ext cx="200100" cy="16803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3"/>
          <p:cNvSpPr txBox="1"/>
          <p:nvPr/>
        </p:nvSpPr>
        <p:spPr>
          <a:xfrm>
            <a:off x="4722450" y="3240475"/>
            <a:ext cx="112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&lt;Early/Late Fusion&gt;</a:t>
            </a:r>
            <a:endParaRPr sz="800"/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37900" y="179788"/>
            <a:ext cx="1523387" cy="11245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7081100" y="4254100"/>
            <a:ext cx="1876800" cy="715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&lt;Adding Explainability&gt;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Visual Explanation via GradCAM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4066950" y="258425"/>
            <a:ext cx="933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&lt;Unimodal Classification&gt;</a:t>
            </a:r>
            <a:endParaRPr sz="800"/>
          </a:p>
        </p:txBody>
      </p:sp>
      <p:cxnSp>
        <p:nvCxnSpPr>
          <p:cNvPr id="215" name="Google Shape;215;p23"/>
          <p:cNvCxnSpPr/>
          <p:nvPr/>
        </p:nvCxnSpPr>
        <p:spPr>
          <a:xfrm>
            <a:off x="4123800" y="4481100"/>
            <a:ext cx="82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6" name="Google Shape;216;p23"/>
          <p:cNvSpPr txBox="1"/>
          <p:nvPr/>
        </p:nvSpPr>
        <p:spPr>
          <a:xfrm>
            <a:off x="4029000" y="3997475"/>
            <a:ext cx="933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&lt;Unimodal Classification&gt;</a:t>
            </a:r>
            <a:endParaRPr sz="800"/>
          </a:p>
        </p:txBody>
      </p:sp>
      <p:sp>
        <p:nvSpPr>
          <p:cNvPr id="217" name="Google Shape;217;p23"/>
          <p:cNvSpPr/>
          <p:nvPr/>
        </p:nvSpPr>
        <p:spPr>
          <a:xfrm rot="10800000">
            <a:off x="5451717" y="2298911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5816850" y="1863375"/>
            <a:ext cx="200100" cy="1003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5816850" y="2049275"/>
            <a:ext cx="200100" cy="204300"/>
          </a:xfrm>
          <a:prstGeom prst="rect">
            <a:avLst/>
          </a:prstGeom>
          <a:solidFill>
            <a:srgbClr val="73BFF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5816850" y="2253575"/>
            <a:ext cx="200100" cy="20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5816850" y="2457875"/>
            <a:ext cx="200100" cy="20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5816850" y="2662175"/>
            <a:ext cx="200100" cy="20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3"/>
          <p:cNvSpPr txBox="1"/>
          <p:nvPr/>
        </p:nvSpPr>
        <p:spPr>
          <a:xfrm>
            <a:off x="5468988" y="2790275"/>
            <a:ext cx="895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&lt;Bimodal Classification&gt;</a:t>
            </a:r>
            <a:endParaRPr sz="800"/>
          </a:p>
        </p:txBody>
      </p:sp>
      <p:pic>
        <p:nvPicPr>
          <p:cNvPr id="224" name="Google Shape;224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01850" y="4059975"/>
            <a:ext cx="1876800" cy="87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3"/>
          <p:cNvSpPr/>
          <p:nvPr/>
        </p:nvSpPr>
        <p:spPr>
          <a:xfrm>
            <a:off x="2533238" y="3335375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3"/>
          <p:cNvSpPr/>
          <p:nvPr/>
        </p:nvSpPr>
        <p:spPr>
          <a:xfrm>
            <a:off x="2685638" y="3487775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Deep Feature Extraction using ViT</a:t>
            </a:r>
            <a:endParaRPr/>
          </a:p>
        </p:txBody>
      </p:sp>
      <p:sp>
        <p:nvSpPr>
          <p:cNvPr id="227" name="Google Shape;227;p23"/>
          <p:cNvSpPr/>
          <p:nvPr/>
        </p:nvSpPr>
        <p:spPr>
          <a:xfrm>
            <a:off x="2357350" y="332200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3"/>
          <p:cNvSpPr/>
          <p:nvPr/>
        </p:nvSpPr>
        <p:spPr>
          <a:xfrm>
            <a:off x="2509750" y="484600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"/>
          <p:cNvSpPr/>
          <p:nvPr/>
        </p:nvSpPr>
        <p:spPr>
          <a:xfrm>
            <a:off x="2662150" y="637000"/>
            <a:ext cx="1183800" cy="1342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SincNet Filter + Convolutional Filters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7566C1B-34D2-E159-2905-5EF691718328}"/>
              </a:ext>
            </a:extLst>
          </p:cNvPr>
          <p:cNvSpPr txBox="1"/>
          <p:nvPr/>
        </p:nvSpPr>
        <p:spPr>
          <a:xfrm>
            <a:off x="3528391" y="128382"/>
            <a:ext cx="2087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Method - preprocessing</a:t>
            </a:r>
            <a:endParaRPr lang="en-US" dirty="0"/>
          </a:p>
        </p:txBody>
      </p:sp>
      <p:pic>
        <p:nvPicPr>
          <p:cNvPr id="11" name="Picture 10" descr="Vanguard 500 Index Fund (VOO) via https://finance.yahoo.com/quote/VOO/history?p=VOO">
            <a:extLst>
              <a:ext uri="{FF2B5EF4-FFF2-40B4-BE49-F238E27FC236}">
                <a16:creationId xmlns:a16="http://schemas.microsoft.com/office/drawing/2014/main" id="{9AE4FE39-1C63-B230-BE08-163343EC2D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37" y="1349477"/>
            <a:ext cx="5495716" cy="21162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967FF9B6-797B-CE5C-B837-B526CCD1E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670" y="1349477"/>
            <a:ext cx="1772262" cy="21162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Google Shape;184;p22">
            <a:extLst>
              <a:ext uri="{FF2B5EF4-FFF2-40B4-BE49-F238E27FC236}">
                <a16:creationId xmlns:a16="http://schemas.microsoft.com/office/drawing/2014/main" id="{1024D86A-21A2-FC79-4176-B8DA05E93E7B}"/>
              </a:ext>
            </a:extLst>
          </p:cNvPr>
          <p:cNvSpPr/>
          <p:nvPr/>
        </p:nvSpPr>
        <p:spPr>
          <a:xfrm rot="10800000">
            <a:off x="5949711" y="2305411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7FA007-9641-349E-96E6-D37383313A0C}"/>
              </a:ext>
            </a:extLst>
          </p:cNvPr>
          <p:cNvSpPr txBox="1"/>
          <p:nvPr/>
        </p:nvSpPr>
        <p:spPr>
          <a:xfrm>
            <a:off x="1484930" y="3465681"/>
            <a:ext cx="2934930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Vanguard 500 Index Fund (VOO)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6BEFCC-B3FA-A144-8B0F-ABBD8568F3CD}"/>
              </a:ext>
            </a:extLst>
          </p:cNvPr>
          <p:cNvSpPr txBox="1"/>
          <p:nvPr/>
        </p:nvSpPr>
        <p:spPr>
          <a:xfrm>
            <a:off x="1303697" y="4676270"/>
            <a:ext cx="32973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Multivariate Time Series of VOO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52EDCC-5201-CEB8-BEE1-C3B796B50BE0}"/>
              </a:ext>
            </a:extLst>
          </p:cNvPr>
          <p:cNvSpPr txBox="1"/>
          <p:nvPr/>
        </p:nvSpPr>
        <p:spPr>
          <a:xfrm>
            <a:off x="6011194" y="4676269"/>
            <a:ext cx="26252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Univariate Time Series of VOO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776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7566C1B-34D2-E159-2905-5EF691718328}"/>
              </a:ext>
            </a:extLst>
          </p:cNvPr>
          <p:cNvSpPr txBox="1"/>
          <p:nvPr/>
        </p:nvSpPr>
        <p:spPr>
          <a:xfrm>
            <a:off x="3528391" y="128382"/>
            <a:ext cx="2087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Method - preprocessing</a:t>
            </a:r>
            <a:endParaRPr lang="en-US" dirty="0"/>
          </a:p>
        </p:txBody>
      </p:sp>
      <p:pic>
        <p:nvPicPr>
          <p:cNvPr id="16" name="Picture 15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967FF9B6-797B-CE5C-B837-B526CCD1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09" y="1349477"/>
            <a:ext cx="1772262" cy="21162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Google Shape;184;p22">
            <a:extLst>
              <a:ext uri="{FF2B5EF4-FFF2-40B4-BE49-F238E27FC236}">
                <a16:creationId xmlns:a16="http://schemas.microsoft.com/office/drawing/2014/main" id="{1024D86A-21A2-FC79-4176-B8DA05E93E7B}"/>
              </a:ext>
            </a:extLst>
          </p:cNvPr>
          <p:cNvSpPr/>
          <p:nvPr/>
        </p:nvSpPr>
        <p:spPr>
          <a:xfrm rot="10800000">
            <a:off x="2664801" y="2305411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6BEFCC-B3FA-A144-8B0F-ABBD8568F3CD}"/>
              </a:ext>
            </a:extLst>
          </p:cNvPr>
          <p:cNvSpPr txBox="1"/>
          <p:nvPr/>
        </p:nvSpPr>
        <p:spPr>
          <a:xfrm>
            <a:off x="5032727" y="4380681"/>
            <a:ext cx="16312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/>
              <a:t>Supervised </a:t>
            </a:r>
            <a:r>
              <a:rPr lang="en" dirty="0"/>
              <a:t>Machine Learning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52EDCC-5201-CEB8-BEE1-C3B796B50BE0}"/>
              </a:ext>
            </a:extLst>
          </p:cNvPr>
          <p:cNvSpPr txBox="1"/>
          <p:nvPr/>
        </p:nvSpPr>
        <p:spPr>
          <a:xfrm>
            <a:off x="446528" y="3938229"/>
            <a:ext cx="18998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Univariate Time Series of VOO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016220-BFE7-8938-21C4-FB68789A614D}"/>
              </a:ext>
            </a:extLst>
          </p:cNvPr>
          <p:cNvSpPr txBox="1"/>
          <p:nvPr/>
        </p:nvSpPr>
        <p:spPr>
          <a:xfrm>
            <a:off x="3303334" y="3892062"/>
            <a:ext cx="16312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X train</a:t>
            </a:r>
            <a:endParaRPr lang="en-US" dirty="0"/>
          </a:p>
        </p:txBody>
      </p:sp>
      <p:pic>
        <p:nvPicPr>
          <p:cNvPr id="12" name="Picture 11" descr="A picture containing text, font, screenshot, document&#10;&#10;Description automatically generated">
            <a:extLst>
              <a:ext uri="{FF2B5EF4-FFF2-40B4-BE49-F238E27FC236}">
                <a16:creationId xmlns:a16="http://schemas.microsoft.com/office/drawing/2014/main" id="{ED2A31F4-0ACB-0C0A-B1C8-964539545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800" y="1835150"/>
            <a:ext cx="1930400" cy="1473200"/>
          </a:xfrm>
          <a:prstGeom prst="rect">
            <a:avLst/>
          </a:prstGeom>
        </p:spPr>
      </p:pic>
      <p:pic>
        <p:nvPicPr>
          <p:cNvPr id="14" name="Picture 13" descr="A picture containing text, receipt, font, algebra&#10;&#10;Description automatically generated">
            <a:extLst>
              <a:ext uri="{FF2B5EF4-FFF2-40B4-BE49-F238E27FC236}">
                <a16:creationId xmlns:a16="http://schemas.microsoft.com/office/drawing/2014/main" id="{1B4E8E2F-6A05-BE8D-7361-0386C6176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958" y="1835150"/>
            <a:ext cx="1104900" cy="1473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3B82D8-D27D-E3D8-70F7-B7D65A0996F2}"/>
              </a:ext>
            </a:extLst>
          </p:cNvPr>
          <p:cNvSpPr txBox="1"/>
          <p:nvPr/>
        </p:nvSpPr>
        <p:spPr>
          <a:xfrm>
            <a:off x="6257928" y="3675107"/>
            <a:ext cx="16312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y train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103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7566C1B-34D2-E159-2905-5EF691718328}"/>
              </a:ext>
            </a:extLst>
          </p:cNvPr>
          <p:cNvSpPr txBox="1"/>
          <p:nvPr/>
        </p:nvSpPr>
        <p:spPr>
          <a:xfrm>
            <a:off x="3528391" y="128382"/>
            <a:ext cx="2087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Method - model</a:t>
            </a:r>
            <a:endParaRPr lang="en-US" dirty="0"/>
          </a:p>
        </p:txBody>
      </p:sp>
      <p:sp>
        <p:nvSpPr>
          <p:cNvPr id="20" name="Google Shape;184;p22">
            <a:extLst>
              <a:ext uri="{FF2B5EF4-FFF2-40B4-BE49-F238E27FC236}">
                <a16:creationId xmlns:a16="http://schemas.microsoft.com/office/drawing/2014/main" id="{1024D86A-21A2-FC79-4176-B8DA05E93E7B}"/>
              </a:ext>
            </a:extLst>
          </p:cNvPr>
          <p:cNvSpPr/>
          <p:nvPr/>
        </p:nvSpPr>
        <p:spPr>
          <a:xfrm rot="10800000">
            <a:off x="2096988" y="2305412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6BEFCC-B3FA-A144-8B0F-ABBD8568F3CD}"/>
              </a:ext>
            </a:extLst>
          </p:cNvPr>
          <p:cNvSpPr txBox="1"/>
          <p:nvPr/>
        </p:nvSpPr>
        <p:spPr>
          <a:xfrm>
            <a:off x="77270" y="2248139"/>
            <a:ext cx="16312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Supervised Machine Learning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C50F56-148F-F974-9C1E-2AE2316E4B06}"/>
              </a:ext>
            </a:extLst>
          </p:cNvPr>
          <p:cNvSpPr/>
          <p:nvPr/>
        </p:nvSpPr>
        <p:spPr>
          <a:xfrm>
            <a:off x="2781448" y="2248139"/>
            <a:ext cx="1069258" cy="508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(100)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9DE9D5-9D3E-0507-3647-0D1738B6FBD5}"/>
              </a:ext>
            </a:extLst>
          </p:cNvPr>
          <p:cNvSpPr txBox="1"/>
          <p:nvPr/>
        </p:nvSpPr>
        <p:spPr>
          <a:xfrm>
            <a:off x="3589001" y="3786851"/>
            <a:ext cx="19586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Univariate Uni-step MLP Model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4C23AA-7618-BFCF-DC1A-3F379A33D893}"/>
              </a:ext>
            </a:extLst>
          </p:cNvPr>
          <p:cNvSpPr/>
          <p:nvPr/>
        </p:nvSpPr>
        <p:spPr>
          <a:xfrm>
            <a:off x="4037370" y="2248139"/>
            <a:ext cx="1069258" cy="508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(1)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8F554-FFE9-C2D2-A526-EA8DC90ACAA4}"/>
              </a:ext>
            </a:extLst>
          </p:cNvPr>
          <p:cNvSpPr/>
          <p:nvPr/>
        </p:nvSpPr>
        <p:spPr>
          <a:xfrm>
            <a:off x="5285917" y="2248139"/>
            <a:ext cx="1069258" cy="508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131987-B77D-9DF7-BDD5-20B3AB891190}"/>
              </a:ext>
            </a:extLst>
          </p:cNvPr>
          <p:cNvSpPr/>
          <p:nvPr/>
        </p:nvSpPr>
        <p:spPr>
          <a:xfrm>
            <a:off x="7133161" y="2248139"/>
            <a:ext cx="1257450" cy="508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9" name="Google Shape;184;p22">
            <a:extLst>
              <a:ext uri="{FF2B5EF4-FFF2-40B4-BE49-F238E27FC236}">
                <a16:creationId xmlns:a16="http://schemas.microsoft.com/office/drawing/2014/main" id="{D995CB7B-803C-E3CF-87EA-D7E890880703}"/>
              </a:ext>
            </a:extLst>
          </p:cNvPr>
          <p:cNvSpPr/>
          <p:nvPr/>
        </p:nvSpPr>
        <p:spPr>
          <a:xfrm rot="10800000">
            <a:off x="6596181" y="2407581"/>
            <a:ext cx="295974" cy="2043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752" y="16910"/>
                </a:moveTo>
                <a:lnTo>
                  <a:pt x="7752" y="21600"/>
                </a:lnTo>
                <a:lnTo>
                  <a:pt x="0" y="10800"/>
                </a:lnTo>
                <a:lnTo>
                  <a:pt x="7752" y="0"/>
                </a:lnTo>
                <a:lnTo>
                  <a:pt x="7752" y="4690"/>
                </a:lnTo>
                <a:lnTo>
                  <a:pt x="21600" y="4690"/>
                </a:lnTo>
                <a:lnTo>
                  <a:pt x="21600" y="1691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Verdana"/>
              <a:buNone/>
            </a:pPr>
            <a:endParaRPr sz="1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32BD14-67E0-AB34-C199-8CB6BB72C530}"/>
              </a:ext>
            </a:extLst>
          </p:cNvPr>
          <p:cNvSpPr txBox="1"/>
          <p:nvPr/>
        </p:nvSpPr>
        <p:spPr>
          <a:xfrm>
            <a:off x="6892155" y="3894572"/>
            <a:ext cx="19586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dirty="0"/>
              <a:t>Output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5E511C-D108-74C1-B1A8-7937EA2E9780}"/>
              </a:ext>
            </a:extLst>
          </p:cNvPr>
          <p:cNvSpPr/>
          <p:nvPr/>
        </p:nvSpPr>
        <p:spPr>
          <a:xfrm>
            <a:off x="2781447" y="2926941"/>
            <a:ext cx="3573727" cy="508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Sequential</a:t>
            </a:r>
          </a:p>
        </p:txBody>
      </p:sp>
    </p:spTree>
    <p:extLst>
      <p:ext uri="{BB962C8B-B14F-4D97-AF65-F5344CB8AC3E}">
        <p14:creationId xmlns:p14="http://schemas.microsoft.com/office/powerpoint/2010/main" val="3888258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</p:spPr>
        <p:txBody>
          <a:bodyPr spcFirstLastPara="1" wrap="square" lIns="17150" tIns="17150" rIns="17150" bIns="1715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– https://dl.acm.org/doi/10.1145/3340555.3353737</a:t>
            </a: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00" y="444599"/>
            <a:ext cx="9144000" cy="37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</p:spPr>
        <p:txBody>
          <a:bodyPr spcFirstLastPara="1" wrap="square" lIns="17150" tIns="17150" rIns="17150" bIns="1715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– https://arxiv.org/pdf/2208.11868.pdf</a:t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074" y="688650"/>
            <a:ext cx="6864225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013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/>
          <p:nvPr/>
        </p:nvSpPr>
        <p:spPr>
          <a:xfrm>
            <a:off x="168375" y="1476875"/>
            <a:ext cx="1669200" cy="81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Inputs</a:t>
            </a:r>
            <a:endParaRPr/>
          </a:p>
        </p:txBody>
      </p:sp>
      <p:sp>
        <p:nvSpPr>
          <p:cNvPr id="77" name="Google Shape;77;p17"/>
          <p:cNvSpPr/>
          <p:nvPr/>
        </p:nvSpPr>
        <p:spPr>
          <a:xfrm>
            <a:off x="3737400" y="1949800"/>
            <a:ext cx="2919300" cy="897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Classification of emotion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Interpretability of what led to what classification</a:t>
            </a:r>
            <a:endParaRPr/>
          </a:p>
        </p:txBody>
      </p:sp>
      <p:sp>
        <p:nvSpPr>
          <p:cNvPr id="78" name="Google Shape;78;p17"/>
          <p:cNvSpPr/>
          <p:nvPr/>
        </p:nvSpPr>
        <p:spPr>
          <a:xfrm>
            <a:off x="211025" y="2634750"/>
            <a:ext cx="1669200" cy="81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</a:t>
            </a:r>
            <a:r>
              <a:rPr lang="en">
                <a:solidFill>
                  <a:schemeClr val="dk1"/>
                </a:solidFill>
              </a:rPr>
              <a:t>Inputs</a:t>
            </a:r>
            <a:endParaRPr/>
          </a:p>
        </p:txBody>
      </p:sp>
      <p:sp>
        <p:nvSpPr>
          <p:cNvPr id="79" name="Google Shape;79;p17"/>
          <p:cNvSpPr/>
          <p:nvPr/>
        </p:nvSpPr>
        <p:spPr>
          <a:xfrm>
            <a:off x="1995125" y="1949800"/>
            <a:ext cx="767400" cy="81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Fusion</a:t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6816350" y="215200"/>
            <a:ext cx="2220600" cy="2589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Hand-crafted (openSmile) vs end-to-end (openFace) using correlation or feature extraction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NID (feed forward)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SincNet (Convolutional filters)</a:t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2124025" y="3644350"/>
            <a:ext cx="3657300" cy="1300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engineering - Extract feature sets (with </a:t>
            </a:r>
            <a:r>
              <a:rPr lang="en" u="sng">
                <a:solidFill>
                  <a:schemeClr val="hlink"/>
                </a:solidFill>
                <a:hlinkClick r:id="rId3"/>
              </a:rPr>
              <a:t>openSMILE</a:t>
            </a:r>
            <a:r>
              <a:rPr lang="en"/>
              <a:t>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MFCC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PLP-CC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Prosody (Pitch + Loudness)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Etc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6100625" y="1949800"/>
            <a:ext cx="2094300" cy="897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/>
              <a:t>OUTPUT:</a:t>
            </a:r>
            <a:endParaRPr b="1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of emotion (Angry, Happy, Neutral, Sad)</a:t>
            </a:r>
            <a:endParaRPr/>
          </a:p>
        </p:txBody>
      </p:sp>
      <p:sp>
        <p:nvSpPr>
          <p:cNvPr id="87" name="Google Shape;87;p18"/>
          <p:cNvSpPr/>
          <p:nvPr/>
        </p:nvSpPr>
        <p:spPr>
          <a:xfrm>
            <a:off x="1809700" y="1993300"/>
            <a:ext cx="1353000" cy="81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/>
              <a:t>INPUT:</a:t>
            </a:r>
            <a:endParaRPr b="1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MSP-IMPROV (audio)</a:t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>
            <a:off x="3895500" y="107375"/>
            <a:ext cx="1353000" cy="81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/>
              <a:t>MIDTERM REPORT</a:t>
            </a:r>
            <a:endParaRPr/>
          </a:p>
        </p:txBody>
      </p:sp>
      <p:cxnSp>
        <p:nvCxnSpPr>
          <p:cNvPr id="89" name="Google Shape;89;p18"/>
          <p:cNvCxnSpPr>
            <a:stCxn id="87" idx="3"/>
            <a:endCxn id="86" idx="1"/>
          </p:cNvCxnSpPr>
          <p:nvPr/>
        </p:nvCxnSpPr>
        <p:spPr>
          <a:xfrm>
            <a:off x="3162700" y="2398300"/>
            <a:ext cx="293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423</Words>
  <Application>Microsoft Macintosh PowerPoint</Application>
  <PresentationFormat>On-screen Show (16:9)</PresentationFormat>
  <Paragraphs>107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Helvetica Neue</vt:lpstr>
      <vt:lpstr>Verdana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 - preprocessing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Detravious J. Brinkley</cp:lastModifiedBy>
  <cp:revision>5</cp:revision>
  <dcterms:modified xsi:type="dcterms:W3CDTF">2023-06-06T17:41:41Z</dcterms:modified>
</cp:coreProperties>
</file>